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370"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5946861-5F26-46DD-B214-9F5AD64776B1}" type="datetimeFigureOut">
              <a:rPr lang="en-IN" smtClean="0"/>
              <a:t>27-10-2024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418554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946861-5F26-46DD-B214-9F5AD64776B1}"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3942182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946861-5F26-46DD-B214-9F5AD64776B1}"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1386820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946861-5F26-46DD-B214-9F5AD64776B1}"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365D09-CCE5-4D37-899A-ED6FC3DC6027}"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88547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946861-5F26-46DD-B214-9F5AD64776B1}"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404491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946861-5F26-46DD-B214-9F5AD64776B1}" type="datetimeFigureOut">
              <a:rPr lang="en-IN" smtClean="0"/>
              <a:t>27-10-2024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2748387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5946861-5F26-46DD-B214-9F5AD64776B1}" type="datetimeFigureOut">
              <a:rPr lang="en-IN" smtClean="0"/>
              <a:t>27-10-2024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1910430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946861-5F26-46DD-B214-9F5AD64776B1}"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3638136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946861-5F26-46DD-B214-9F5AD64776B1}"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1247422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946861-5F26-46DD-B214-9F5AD64776B1}"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1998754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946861-5F26-46DD-B214-9F5AD64776B1}" type="datetimeFigureOut">
              <a:rPr lang="en-IN" smtClean="0"/>
              <a:t>27-10-2024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1198929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946861-5F26-46DD-B214-9F5AD64776B1}"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775503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946861-5F26-46DD-B214-9F5AD64776B1}" type="datetimeFigureOut">
              <a:rPr lang="en-IN" smtClean="0"/>
              <a:t>27-10-2024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1539723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946861-5F26-46DD-B214-9F5AD64776B1}" type="datetimeFigureOut">
              <a:rPr lang="en-IN" smtClean="0"/>
              <a:t>27-10-2024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320203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46861-5F26-46DD-B214-9F5AD64776B1}" type="datetimeFigureOut">
              <a:rPr lang="en-IN" smtClean="0"/>
              <a:t>27-10-2024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280150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946861-5F26-46DD-B214-9F5AD64776B1}"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1578816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946861-5F26-46DD-B214-9F5AD64776B1}" type="datetimeFigureOut">
              <a:rPr lang="en-IN" smtClean="0"/>
              <a:t>27-10-2024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365D09-CCE5-4D37-899A-ED6FC3DC6027}" type="slidenum">
              <a:rPr lang="en-IN" smtClean="0"/>
              <a:t>‹#›</a:t>
            </a:fld>
            <a:endParaRPr lang="en-IN"/>
          </a:p>
        </p:txBody>
      </p:sp>
    </p:spTree>
    <p:extLst>
      <p:ext uri="{BB962C8B-B14F-4D97-AF65-F5344CB8AC3E}">
        <p14:creationId xmlns:p14="http://schemas.microsoft.com/office/powerpoint/2010/main" val="136130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5946861-5F26-46DD-B214-9F5AD64776B1}" type="datetimeFigureOut">
              <a:rPr lang="en-IN" smtClean="0"/>
              <a:t>27-10-2024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1365D09-CCE5-4D37-899A-ED6FC3DC6027}" type="slidenum">
              <a:rPr lang="en-IN" smtClean="0"/>
              <a:t>‹#›</a:t>
            </a:fld>
            <a:endParaRPr lang="en-IN"/>
          </a:p>
        </p:txBody>
      </p:sp>
    </p:spTree>
    <p:extLst>
      <p:ext uri="{BB962C8B-B14F-4D97-AF65-F5344CB8AC3E}">
        <p14:creationId xmlns:p14="http://schemas.microsoft.com/office/powerpoint/2010/main" val="180233598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D5E7-E1D8-6D96-C01A-B5C7342A9687}"/>
              </a:ext>
            </a:extLst>
          </p:cNvPr>
          <p:cNvSpPr>
            <a:spLocks noGrp="1"/>
          </p:cNvSpPr>
          <p:nvPr>
            <p:ph type="ctrTitle"/>
          </p:nvPr>
        </p:nvSpPr>
        <p:spPr/>
        <p:txBody>
          <a:bodyPr/>
          <a:lstStyle/>
          <a:p>
            <a:r>
              <a:rPr lang="en-US" dirty="0">
                <a:solidFill>
                  <a:schemeClr val="bg1"/>
                </a:solidFill>
              </a:rPr>
              <a:t>Working with Dates</a:t>
            </a:r>
            <a:endParaRPr lang="en-IN" dirty="0">
              <a:solidFill>
                <a:schemeClr val="bg1"/>
              </a:solidFill>
            </a:endParaRPr>
          </a:p>
        </p:txBody>
      </p:sp>
      <p:sp>
        <p:nvSpPr>
          <p:cNvPr id="3" name="Subtitle 2">
            <a:extLst>
              <a:ext uri="{FF2B5EF4-FFF2-40B4-BE49-F238E27FC236}">
                <a16:creationId xmlns:a16="http://schemas.microsoft.com/office/drawing/2014/main" id="{3BF1945E-4576-FE92-A46F-D87963191DDA}"/>
              </a:ext>
            </a:extLst>
          </p:cNvPr>
          <p:cNvSpPr>
            <a:spLocks noGrp="1"/>
          </p:cNvSpPr>
          <p:nvPr>
            <p:ph type="subTitle" idx="1"/>
          </p:nvPr>
        </p:nvSpPr>
        <p:spPr/>
        <p:txBody>
          <a:bodyPr/>
          <a:lstStyle/>
          <a:p>
            <a:r>
              <a:rPr lang="en-US" dirty="0">
                <a:solidFill>
                  <a:srgbClr val="0070C0"/>
                </a:solidFill>
              </a:rPr>
              <a:t>By Binayak Basu</a:t>
            </a:r>
            <a:endParaRPr lang="en-IN" dirty="0">
              <a:solidFill>
                <a:srgbClr val="0070C0"/>
              </a:solidFill>
            </a:endParaRPr>
          </a:p>
        </p:txBody>
      </p:sp>
    </p:spTree>
    <p:extLst>
      <p:ext uri="{BB962C8B-B14F-4D97-AF65-F5344CB8AC3E}">
        <p14:creationId xmlns:p14="http://schemas.microsoft.com/office/powerpoint/2010/main" val="178664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8A0EF-8F4E-EA3F-AC47-7C311B7BD412}"/>
              </a:ext>
            </a:extLst>
          </p:cNvPr>
          <p:cNvSpPr>
            <a:spLocks noGrp="1"/>
          </p:cNvSpPr>
          <p:nvPr>
            <p:ph type="title"/>
          </p:nvPr>
        </p:nvSpPr>
        <p:spPr/>
        <p:txBody>
          <a:bodyPr>
            <a:normAutofit/>
          </a:bodyPr>
          <a:lstStyle/>
          <a:p>
            <a:pPr algn="ctr"/>
            <a:r>
              <a:rPr lang="en-IN" sz="4000" b="1" dirty="0" err="1">
                <a:solidFill>
                  <a:srgbClr val="C00000"/>
                </a:solidFill>
              </a:rPr>
              <a:t>pd.Period</a:t>
            </a:r>
            <a:r>
              <a:rPr lang="en-IN" sz="4000" b="1" dirty="0">
                <a:solidFill>
                  <a:srgbClr val="C00000"/>
                </a:solidFill>
              </a:rPr>
              <a:t> object</a:t>
            </a:r>
          </a:p>
        </p:txBody>
      </p:sp>
      <p:sp>
        <p:nvSpPr>
          <p:cNvPr id="3" name="Content Placeholder 2">
            <a:extLst>
              <a:ext uri="{FF2B5EF4-FFF2-40B4-BE49-F238E27FC236}">
                <a16:creationId xmlns:a16="http://schemas.microsoft.com/office/drawing/2014/main" id="{3322986C-2F0D-D423-6824-7013D13E4A6C}"/>
              </a:ext>
            </a:extLst>
          </p:cNvPr>
          <p:cNvSpPr>
            <a:spLocks noGrp="1"/>
          </p:cNvSpPr>
          <p:nvPr>
            <p:ph idx="1"/>
          </p:nvPr>
        </p:nvSpPr>
        <p:spPr>
          <a:xfrm>
            <a:off x="314633" y="1825624"/>
            <a:ext cx="8554064" cy="4742323"/>
          </a:xfrm>
        </p:spPr>
        <p:txBody>
          <a:bodyPr>
            <a:normAutofit fontScale="62500" lnSpcReduction="20000"/>
          </a:bodyPr>
          <a:lstStyle/>
          <a:p>
            <a:pPr algn="just"/>
            <a:r>
              <a:rPr lang="en-US" sz="3400" b="1" i="1" dirty="0" err="1">
                <a:solidFill>
                  <a:srgbClr val="002060"/>
                </a:solidFill>
              </a:rPr>
              <a:t>pd.Period</a:t>
            </a:r>
            <a:r>
              <a:rPr lang="en-US" sz="3400" dirty="0">
                <a:solidFill>
                  <a:srgbClr val="002060"/>
                </a:solidFill>
              </a:rPr>
              <a:t> is a pandas object used to </a:t>
            </a:r>
            <a:r>
              <a:rPr lang="en-US" sz="3400" b="1" i="1" dirty="0">
                <a:solidFill>
                  <a:srgbClr val="002060"/>
                </a:solidFill>
              </a:rPr>
              <a:t>represent a single time period</a:t>
            </a:r>
            <a:r>
              <a:rPr lang="en-US" sz="3400" dirty="0">
                <a:solidFill>
                  <a:srgbClr val="002060"/>
                </a:solidFill>
              </a:rPr>
              <a:t>, such as a specific month, day, or year. Unlike a single datetime value, which represents an exact point in time (including both date and time), a </a:t>
            </a:r>
            <a:r>
              <a:rPr lang="en-US" sz="3400" b="1" i="1" dirty="0">
                <a:solidFill>
                  <a:srgbClr val="002060"/>
                </a:solidFill>
              </a:rPr>
              <a:t>Period represents a time span or interval </a:t>
            </a:r>
            <a:r>
              <a:rPr lang="en-US" sz="3400" dirty="0">
                <a:solidFill>
                  <a:srgbClr val="002060"/>
                </a:solidFill>
              </a:rPr>
              <a:t>(such as "March 2024" or "2024 Q1"). This makes it particularly useful when working with time series data where you are interested in periods rather than exact timestamps.</a:t>
            </a:r>
          </a:p>
          <a:p>
            <a:pPr algn="just"/>
            <a:endParaRPr lang="en-US" dirty="0">
              <a:solidFill>
                <a:schemeClr val="bg1"/>
              </a:solidFill>
            </a:endParaRPr>
          </a:p>
          <a:p>
            <a:pPr algn="just"/>
            <a:r>
              <a:rPr lang="en-US" sz="3600" b="1" u="sng" dirty="0">
                <a:solidFill>
                  <a:schemeClr val="bg1"/>
                </a:solidFill>
              </a:rPr>
              <a:t>Key Features of </a:t>
            </a:r>
            <a:r>
              <a:rPr lang="en-US" sz="3600" b="1" u="sng" dirty="0" err="1">
                <a:solidFill>
                  <a:schemeClr val="bg1"/>
                </a:solidFill>
              </a:rPr>
              <a:t>pd.Period</a:t>
            </a:r>
            <a:endParaRPr lang="en-US" sz="3600" b="1" u="sng" dirty="0">
              <a:solidFill>
                <a:schemeClr val="bg1"/>
              </a:solidFill>
            </a:endParaRPr>
          </a:p>
          <a:p>
            <a:pPr algn="just"/>
            <a:endParaRPr lang="en-US" sz="3800" dirty="0">
              <a:solidFill>
                <a:schemeClr val="bg1"/>
              </a:solidFill>
            </a:endParaRPr>
          </a:p>
          <a:p>
            <a:pPr lvl="1" algn="just"/>
            <a:r>
              <a:rPr lang="en-US" sz="2600" b="1" dirty="0">
                <a:solidFill>
                  <a:schemeClr val="bg1"/>
                </a:solidFill>
              </a:rPr>
              <a:t>Represents a Time Interval</a:t>
            </a:r>
            <a:r>
              <a:rPr lang="en-US" sz="2600" dirty="0">
                <a:solidFill>
                  <a:schemeClr val="bg1"/>
                </a:solidFill>
              </a:rPr>
              <a:t>: A Period object represents a span of time, such as a month, quarter, or year, rather than an exact timestamp. This is useful for data analysis focused on aggregated or period-based data (like monthly sales, quarterly revenues, etc.).</a:t>
            </a:r>
          </a:p>
          <a:p>
            <a:pPr lvl="1" algn="just"/>
            <a:endParaRPr lang="en-US" sz="2600" dirty="0">
              <a:solidFill>
                <a:schemeClr val="bg1"/>
              </a:solidFill>
            </a:endParaRPr>
          </a:p>
          <a:p>
            <a:pPr lvl="1" algn="just"/>
            <a:r>
              <a:rPr lang="en-US" sz="2600" b="1" dirty="0">
                <a:solidFill>
                  <a:schemeClr val="bg1"/>
                </a:solidFill>
              </a:rPr>
              <a:t>Supports Different Frequencies</a:t>
            </a:r>
            <a:r>
              <a:rPr lang="en-US" sz="2600" dirty="0">
                <a:solidFill>
                  <a:schemeClr val="bg1"/>
                </a:solidFill>
              </a:rPr>
              <a:t>: You can specify the frequency of the period, such as daily (D), monthly (M), yearly (A or Y), and many others. This allows you to define what kind of period you are working with.</a:t>
            </a:r>
          </a:p>
          <a:p>
            <a:pPr lvl="1" algn="just"/>
            <a:endParaRPr lang="en-US" sz="2600" dirty="0">
              <a:solidFill>
                <a:schemeClr val="bg1"/>
              </a:solidFill>
            </a:endParaRPr>
          </a:p>
          <a:p>
            <a:pPr lvl="1" algn="just"/>
            <a:r>
              <a:rPr lang="en-US" sz="2600" b="1" dirty="0" err="1">
                <a:solidFill>
                  <a:schemeClr val="bg1"/>
                </a:solidFill>
              </a:rPr>
              <a:t>Arithmetics</a:t>
            </a:r>
            <a:r>
              <a:rPr lang="en-US" sz="2600" b="1" dirty="0">
                <a:solidFill>
                  <a:schemeClr val="bg1"/>
                </a:solidFill>
              </a:rPr>
              <a:t> and Operations</a:t>
            </a:r>
            <a:r>
              <a:rPr lang="en-US" sz="2600" dirty="0">
                <a:solidFill>
                  <a:schemeClr val="bg1"/>
                </a:solidFill>
              </a:rPr>
              <a:t>: You can perform arithmetic operations (like addition and subtraction) with periods. For example, you can add or subtract a number to a Period object to get a new period.</a:t>
            </a:r>
            <a:endParaRPr lang="en-IN" sz="2600" dirty="0">
              <a:solidFill>
                <a:schemeClr val="bg1"/>
              </a:solidFill>
            </a:endParaRPr>
          </a:p>
        </p:txBody>
      </p:sp>
      <p:sp>
        <p:nvSpPr>
          <p:cNvPr id="4" name="Rectangle 3">
            <a:extLst>
              <a:ext uri="{FF2B5EF4-FFF2-40B4-BE49-F238E27FC236}">
                <a16:creationId xmlns:a16="http://schemas.microsoft.com/office/drawing/2014/main" id="{EF8B79CB-F075-0CA1-7BFA-813B364E6604}"/>
              </a:ext>
            </a:extLst>
          </p:cNvPr>
          <p:cNvSpPr/>
          <p:nvPr/>
        </p:nvSpPr>
        <p:spPr>
          <a:xfrm>
            <a:off x="3932903" y="781165"/>
            <a:ext cx="4434350" cy="493482"/>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sp>
        <p:nvSpPr>
          <p:cNvPr id="6" name="TextBox 5">
            <a:extLst>
              <a:ext uri="{FF2B5EF4-FFF2-40B4-BE49-F238E27FC236}">
                <a16:creationId xmlns:a16="http://schemas.microsoft.com/office/drawing/2014/main" id="{A577E8C0-25D5-D262-4765-855B7516F9CE}"/>
              </a:ext>
            </a:extLst>
          </p:cNvPr>
          <p:cNvSpPr txBox="1"/>
          <p:nvPr/>
        </p:nvSpPr>
        <p:spPr>
          <a:xfrm>
            <a:off x="8996516" y="3429000"/>
            <a:ext cx="3195484" cy="2308324"/>
          </a:xfrm>
          <a:prstGeom prst="rect">
            <a:avLst/>
          </a:prstGeom>
          <a:noFill/>
        </p:spPr>
        <p:txBody>
          <a:bodyPr wrap="square">
            <a:spAutoFit/>
          </a:bodyPr>
          <a:lstStyle/>
          <a:p>
            <a:pPr algn="l">
              <a:buFont typeface="Arial" panose="020B0604020202020204" pitchFamily="34" charset="0"/>
              <a:buChar char="•"/>
            </a:pPr>
            <a:r>
              <a:rPr lang="en-US" b="0" i="0" dirty="0">
                <a:solidFill>
                  <a:srgbClr val="C00000"/>
                </a:solidFill>
                <a:effectLst/>
                <a:latin typeface="system-ui"/>
              </a:rPr>
              <a:t>D: Day</a:t>
            </a:r>
          </a:p>
          <a:p>
            <a:pPr algn="l">
              <a:buFont typeface="Arial" panose="020B0604020202020204" pitchFamily="34" charset="0"/>
              <a:buChar char="•"/>
            </a:pPr>
            <a:r>
              <a:rPr lang="en-US" b="0" i="0" dirty="0">
                <a:solidFill>
                  <a:srgbClr val="C00000"/>
                </a:solidFill>
                <a:effectLst/>
                <a:latin typeface="system-ui"/>
              </a:rPr>
              <a:t>M: Month-end</a:t>
            </a:r>
          </a:p>
          <a:p>
            <a:pPr algn="l">
              <a:buFont typeface="Arial" panose="020B0604020202020204" pitchFamily="34" charset="0"/>
              <a:buChar char="•"/>
            </a:pPr>
            <a:r>
              <a:rPr lang="en-US" b="0" i="0" dirty="0">
                <a:solidFill>
                  <a:srgbClr val="C00000"/>
                </a:solidFill>
                <a:effectLst/>
                <a:latin typeface="system-ui"/>
              </a:rPr>
              <a:t>Q: Quarter-end</a:t>
            </a:r>
          </a:p>
          <a:p>
            <a:pPr algn="l">
              <a:buFont typeface="Arial" panose="020B0604020202020204" pitchFamily="34" charset="0"/>
              <a:buChar char="•"/>
            </a:pPr>
            <a:r>
              <a:rPr lang="en-US" b="0" i="0" dirty="0">
                <a:solidFill>
                  <a:srgbClr val="C00000"/>
                </a:solidFill>
                <a:effectLst/>
                <a:latin typeface="system-ui"/>
              </a:rPr>
              <a:t>A: Year-end (Annual frequency)</a:t>
            </a:r>
          </a:p>
          <a:p>
            <a:pPr algn="l">
              <a:buFont typeface="Arial" panose="020B0604020202020204" pitchFamily="34" charset="0"/>
              <a:buChar char="•"/>
            </a:pPr>
            <a:r>
              <a:rPr lang="en-US" b="0" i="0" dirty="0">
                <a:solidFill>
                  <a:srgbClr val="C00000"/>
                </a:solidFill>
                <a:effectLst/>
                <a:latin typeface="system-ui"/>
              </a:rPr>
              <a:t>H: Hour</a:t>
            </a:r>
          </a:p>
          <a:p>
            <a:pPr algn="l">
              <a:buFont typeface="Arial" panose="020B0604020202020204" pitchFamily="34" charset="0"/>
              <a:buChar char="•"/>
            </a:pPr>
            <a:r>
              <a:rPr lang="en-US" b="0" i="0" dirty="0">
                <a:solidFill>
                  <a:srgbClr val="C00000"/>
                </a:solidFill>
                <a:effectLst/>
                <a:latin typeface="system-ui"/>
              </a:rPr>
              <a:t>T or min: Minute</a:t>
            </a:r>
          </a:p>
          <a:p>
            <a:pPr algn="l">
              <a:buFont typeface="Arial" panose="020B0604020202020204" pitchFamily="34" charset="0"/>
              <a:buChar char="•"/>
            </a:pPr>
            <a:r>
              <a:rPr lang="en-US" b="0" i="0" dirty="0">
                <a:solidFill>
                  <a:srgbClr val="C00000"/>
                </a:solidFill>
                <a:effectLst/>
                <a:latin typeface="system-ui"/>
              </a:rPr>
              <a:t>S: Second</a:t>
            </a:r>
          </a:p>
          <a:p>
            <a:pPr algn="l">
              <a:buFont typeface="Arial" panose="020B0604020202020204" pitchFamily="34" charset="0"/>
              <a:buChar char="•"/>
            </a:pPr>
            <a:r>
              <a:rPr lang="en-US" b="0" i="0" dirty="0">
                <a:solidFill>
                  <a:srgbClr val="C00000"/>
                </a:solidFill>
                <a:effectLst/>
                <a:latin typeface="system-ui"/>
              </a:rPr>
              <a:t>B: Business day</a:t>
            </a:r>
          </a:p>
        </p:txBody>
      </p:sp>
    </p:spTree>
    <p:extLst>
      <p:ext uri="{BB962C8B-B14F-4D97-AF65-F5344CB8AC3E}">
        <p14:creationId xmlns:p14="http://schemas.microsoft.com/office/powerpoint/2010/main" val="53847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C32B-C1E9-3796-F183-9CC412F36AF0}"/>
              </a:ext>
            </a:extLst>
          </p:cNvPr>
          <p:cNvSpPr>
            <a:spLocks noGrp="1"/>
          </p:cNvSpPr>
          <p:nvPr>
            <p:ph type="title"/>
          </p:nvPr>
        </p:nvSpPr>
        <p:spPr/>
        <p:txBody>
          <a:bodyPr>
            <a:noAutofit/>
          </a:bodyPr>
          <a:lstStyle/>
          <a:p>
            <a:pPr algn="ctr"/>
            <a:r>
              <a:rPr lang="en-IN" sz="3600" b="1" dirty="0" err="1">
                <a:solidFill>
                  <a:srgbClr val="C00000"/>
                </a:solidFill>
              </a:rPr>
              <a:t>Pandas.PeriodIndex</a:t>
            </a:r>
            <a:r>
              <a:rPr lang="en-IN" sz="3600" b="1" dirty="0">
                <a:solidFill>
                  <a:srgbClr val="C00000"/>
                </a:solidFill>
              </a:rPr>
              <a:t> object with </a:t>
            </a:r>
            <a:r>
              <a:rPr lang="en-IN" sz="3600" b="1" dirty="0" err="1">
                <a:solidFill>
                  <a:srgbClr val="C00000"/>
                </a:solidFill>
              </a:rPr>
              <a:t>pd.period_range</a:t>
            </a:r>
            <a:r>
              <a:rPr lang="en-IN" sz="3600" b="1" dirty="0">
                <a:solidFill>
                  <a:srgbClr val="C00000"/>
                </a:solidFill>
              </a:rPr>
              <a:t>()</a:t>
            </a:r>
          </a:p>
        </p:txBody>
      </p:sp>
      <p:sp>
        <p:nvSpPr>
          <p:cNvPr id="3" name="Content Placeholder 2">
            <a:extLst>
              <a:ext uri="{FF2B5EF4-FFF2-40B4-BE49-F238E27FC236}">
                <a16:creationId xmlns:a16="http://schemas.microsoft.com/office/drawing/2014/main" id="{E7ACE56D-F25F-4E0B-B770-826770B2A037}"/>
              </a:ext>
            </a:extLst>
          </p:cNvPr>
          <p:cNvSpPr>
            <a:spLocks noGrp="1"/>
          </p:cNvSpPr>
          <p:nvPr>
            <p:ph idx="1"/>
          </p:nvPr>
        </p:nvSpPr>
        <p:spPr/>
        <p:txBody>
          <a:bodyPr>
            <a:normAutofit/>
          </a:bodyPr>
          <a:lstStyle/>
          <a:p>
            <a:pPr marL="0" indent="0" algn="just">
              <a:buNone/>
            </a:pPr>
            <a:r>
              <a:rPr lang="en-US" sz="2000" b="1" dirty="0">
                <a:solidFill>
                  <a:schemeClr val="bg1"/>
                </a:solidFill>
              </a:rPr>
              <a:t>Usage with </a:t>
            </a:r>
            <a:r>
              <a:rPr lang="en-US" sz="2000" b="1" dirty="0" err="1">
                <a:solidFill>
                  <a:schemeClr val="bg1"/>
                </a:solidFill>
              </a:rPr>
              <a:t>PeriodIndex</a:t>
            </a:r>
            <a:r>
              <a:rPr lang="en-US" sz="2000" b="1" dirty="0">
                <a:solidFill>
                  <a:schemeClr val="bg1"/>
                </a:solidFill>
              </a:rPr>
              <a:t> </a:t>
            </a:r>
            <a:r>
              <a:rPr lang="en-US" sz="2000" dirty="0">
                <a:solidFill>
                  <a:schemeClr val="bg1"/>
                </a:solidFill>
              </a:rPr>
              <a:t>: </a:t>
            </a:r>
            <a:r>
              <a:rPr lang="en-US" sz="2000" dirty="0" err="1">
                <a:solidFill>
                  <a:schemeClr val="bg1"/>
                </a:solidFill>
              </a:rPr>
              <a:t>pd.Period</a:t>
            </a:r>
            <a:r>
              <a:rPr lang="en-US" sz="2000" dirty="0">
                <a:solidFill>
                  <a:schemeClr val="bg1"/>
                </a:solidFill>
              </a:rPr>
              <a:t> objects are often used to create a </a:t>
            </a:r>
            <a:r>
              <a:rPr lang="en-US" sz="2000" dirty="0" err="1">
                <a:solidFill>
                  <a:schemeClr val="bg1"/>
                </a:solidFill>
              </a:rPr>
              <a:t>PeriodIndex</a:t>
            </a:r>
            <a:r>
              <a:rPr lang="en-US" sz="2000" dirty="0">
                <a:solidFill>
                  <a:schemeClr val="bg1"/>
                </a:solidFill>
              </a:rPr>
              <a:t> for a pandas </a:t>
            </a:r>
            <a:r>
              <a:rPr lang="en-US" sz="2000" dirty="0" err="1">
                <a:solidFill>
                  <a:schemeClr val="bg1"/>
                </a:solidFill>
              </a:rPr>
              <a:t>DataFrame</a:t>
            </a:r>
            <a:r>
              <a:rPr lang="en-US" sz="2000" dirty="0">
                <a:solidFill>
                  <a:schemeClr val="bg1"/>
                </a:solidFill>
              </a:rPr>
              <a:t>, which is particularly useful in time series analysis.</a:t>
            </a:r>
          </a:p>
          <a:p>
            <a:pPr algn="just"/>
            <a:endParaRPr lang="en-IN" sz="2000" dirty="0">
              <a:solidFill>
                <a:schemeClr val="bg1"/>
              </a:solidFill>
            </a:endParaRPr>
          </a:p>
        </p:txBody>
      </p:sp>
      <p:pic>
        <p:nvPicPr>
          <p:cNvPr id="11" name="Picture 10">
            <a:extLst>
              <a:ext uri="{FF2B5EF4-FFF2-40B4-BE49-F238E27FC236}">
                <a16:creationId xmlns:a16="http://schemas.microsoft.com/office/drawing/2014/main" id="{CD4C50D0-67E1-3761-AFBE-5C7E11587B5F}"/>
              </a:ext>
            </a:extLst>
          </p:cNvPr>
          <p:cNvPicPr>
            <a:picLocks noChangeAspect="1"/>
          </p:cNvPicPr>
          <p:nvPr/>
        </p:nvPicPr>
        <p:blipFill>
          <a:blip r:embed="rId2"/>
          <a:stretch>
            <a:fillRect/>
          </a:stretch>
        </p:blipFill>
        <p:spPr>
          <a:xfrm>
            <a:off x="1149935" y="2719447"/>
            <a:ext cx="10173929" cy="4000901"/>
          </a:xfrm>
          <a:prstGeom prst="rect">
            <a:avLst/>
          </a:prstGeom>
        </p:spPr>
      </p:pic>
      <p:sp>
        <p:nvSpPr>
          <p:cNvPr id="12" name="Rectangle 11">
            <a:extLst>
              <a:ext uri="{FF2B5EF4-FFF2-40B4-BE49-F238E27FC236}">
                <a16:creationId xmlns:a16="http://schemas.microsoft.com/office/drawing/2014/main" id="{1F808A89-4990-FBEA-B1A8-45F85990F402}"/>
              </a:ext>
            </a:extLst>
          </p:cNvPr>
          <p:cNvSpPr/>
          <p:nvPr/>
        </p:nvSpPr>
        <p:spPr>
          <a:xfrm>
            <a:off x="1149935" y="681036"/>
            <a:ext cx="10088336" cy="685647"/>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spTree>
    <p:extLst>
      <p:ext uri="{BB962C8B-B14F-4D97-AF65-F5344CB8AC3E}">
        <p14:creationId xmlns:p14="http://schemas.microsoft.com/office/powerpoint/2010/main" val="222709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B8D9-8ADB-5753-68B8-BD34AE5EE985}"/>
              </a:ext>
            </a:extLst>
          </p:cNvPr>
          <p:cNvSpPr>
            <a:spLocks noGrp="1"/>
          </p:cNvSpPr>
          <p:nvPr>
            <p:ph type="title"/>
          </p:nvPr>
        </p:nvSpPr>
        <p:spPr>
          <a:xfrm>
            <a:off x="838200" y="157317"/>
            <a:ext cx="10515600" cy="589935"/>
          </a:xfrm>
        </p:spPr>
        <p:txBody>
          <a:bodyPr>
            <a:noAutofit/>
          </a:bodyPr>
          <a:lstStyle/>
          <a:p>
            <a:pPr algn="ctr"/>
            <a:r>
              <a:rPr lang="en-IN" sz="3200" b="1" dirty="0">
                <a:solidFill>
                  <a:srgbClr val="C00000"/>
                </a:solidFill>
              </a:rPr>
              <a:t>Key attributes of </a:t>
            </a:r>
            <a:r>
              <a:rPr lang="en-IN" sz="3200" b="1" dirty="0" err="1">
                <a:solidFill>
                  <a:srgbClr val="C00000"/>
                </a:solidFill>
              </a:rPr>
              <a:t>pd.Period</a:t>
            </a:r>
            <a:r>
              <a:rPr lang="en-IN" sz="3200" b="1" dirty="0">
                <a:solidFill>
                  <a:srgbClr val="C00000"/>
                </a:solidFill>
              </a:rPr>
              <a:t> and </a:t>
            </a:r>
            <a:r>
              <a:rPr lang="en-IN" sz="3200" b="1" dirty="0" err="1">
                <a:solidFill>
                  <a:srgbClr val="C00000"/>
                </a:solidFill>
              </a:rPr>
              <a:t>pd.PeriodIndex</a:t>
            </a:r>
            <a:r>
              <a:rPr lang="en-IN" sz="3200" b="1" dirty="0">
                <a:solidFill>
                  <a:srgbClr val="C00000"/>
                </a:solidFill>
              </a:rPr>
              <a:t> object</a:t>
            </a:r>
          </a:p>
        </p:txBody>
      </p:sp>
      <p:pic>
        <p:nvPicPr>
          <p:cNvPr id="5" name="Content Placeholder 4">
            <a:extLst>
              <a:ext uri="{FF2B5EF4-FFF2-40B4-BE49-F238E27FC236}">
                <a16:creationId xmlns:a16="http://schemas.microsoft.com/office/drawing/2014/main" id="{17E3C7FA-E806-0295-B637-FC81EA4DA73C}"/>
              </a:ext>
            </a:extLst>
          </p:cNvPr>
          <p:cNvPicPr>
            <a:picLocks noGrp="1" noChangeAspect="1"/>
          </p:cNvPicPr>
          <p:nvPr>
            <p:ph idx="1"/>
          </p:nvPr>
        </p:nvPicPr>
        <p:blipFill>
          <a:blip r:embed="rId2"/>
          <a:stretch>
            <a:fillRect/>
          </a:stretch>
        </p:blipFill>
        <p:spPr>
          <a:xfrm>
            <a:off x="838199" y="822733"/>
            <a:ext cx="11009671" cy="5936893"/>
          </a:xfrm>
        </p:spPr>
      </p:pic>
      <p:sp>
        <p:nvSpPr>
          <p:cNvPr id="6" name="Rectangle 5">
            <a:extLst>
              <a:ext uri="{FF2B5EF4-FFF2-40B4-BE49-F238E27FC236}">
                <a16:creationId xmlns:a16="http://schemas.microsoft.com/office/drawing/2014/main" id="{18AE0CB7-97D8-5BD5-F03A-821B916E0763}"/>
              </a:ext>
            </a:extLst>
          </p:cNvPr>
          <p:cNvSpPr/>
          <p:nvPr/>
        </p:nvSpPr>
        <p:spPr>
          <a:xfrm>
            <a:off x="982787" y="137086"/>
            <a:ext cx="10088336" cy="685647"/>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spTree>
    <p:extLst>
      <p:ext uri="{BB962C8B-B14F-4D97-AF65-F5344CB8AC3E}">
        <p14:creationId xmlns:p14="http://schemas.microsoft.com/office/powerpoint/2010/main" val="47335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9CF1B-FC88-62ED-F310-C7CA79430E44}"/>
              </a:ext>
            </a:extLst>
          </p:cNvPr>
          <p:cNvSpPr>
            <a:spLocks noGrp="1"/>
          </p:cNvSpPr>
          <p:nvPr>
            <p:ph type="title"/>
          </p:nvPr>
        </p:nvSpPr>
        <p:spPr>
          <a:xfrm>
            <a:off x="838200" y="722671"/>
            <a:ext cx="10515600" cy="1056968"/>
          </a:xfrm>
        </p:spPr>
        <p:txBody>
          <a:bodyPr>
            <a:normAutofit/>
          </a:bodyPr>
          <a:lstStyle/>
          <a:p>
            <a:pPr algn="ctr"/>
            <a:r>
              <a:rPr lang="en-IN" sz="4400" b="1" dirty="0" err="1">
                <a:solidFill>
                  <a:srgbClr val="C00000"/>
                </a:solidFill>
              </a:rPr>
              <a:t>to_period</a:t>
            </a:r>
            <a:r>
              <a:rPr lang="en-IN" sz="4400" b="1" dirty="0">
                <a:solidFill>
                  <a:srgbClr val="C00000"/>
                </a:solidFill>
              </a:rPr>
              <a:t>(</a:t>
            </a:r>
            <a:r>
              <a:rPr lang="en-IN" sz="4400" b="1" dirty="0" err="1">
                <a:solidFill>
                  <a:srgbClr val="C00000"/>
                </a:solidFill>
              </a:rPr>
              <a:t>freq</a:t>
            </a:r>
            <a:r>
              <a:rPr lang="en-IN" sz="4400" b="1" dirty="0">
                <a:solidFill>
                  <a:srgbClr val="C00000"/>
                </a:solidFill>
              </a:rPr>
              <a:t>)</a:t>
            </a:r>
          </a:p>
        </p:txBody>
      </p:sp>
      <p:pic>
        <p:nvPicPr>
          <p:cNvPr id="5" name="Content Placeholder 4">
            <a:extLst>
              <a:ext uri="{FF2B5EF4-FFF2-40B4-BE49-F238E27FC236}">
                <a16:creationId xmlns:a16="http://schemas.microsoft.com/office/drawing/2014/main" id="{9E1D792A-08EB-1F55-6AFD-70D5DB4E373D}"/>
              </a:ext>
            </a:extLst>
          </p:cNvPr>
          <p:cNvPicPr>
            <a:picLocks noGrp="1" noChangeAspect="1"/>
          </p:cNvPicPr>
          <p:nvPr>
            <p:ph idx="1"/>
          </p:nvPr>
        </p:nvPicPr>
        <p:blipFill>
          <a:blip r:embed="rId2"/>
          <a:stretch>
            <a:fillRect/>
          </a:stretch>
        </p:blipFill>
        <p:spPr>
          <a:xfrm>
            <a:off x="260578" y="2076068"/>
            <a:ext cx="11670844" cy="4059261"/>
          </a:xfrm>
        </p:spPr>
      </p:pic>
      <p:sp>
        <p:nvSpPr>
          <p:cNvPr id="6" name="Rectangle 5">
            <a:extLst>
              <a:ext uri="{FF2B5EF4-FFF2-40B4-BE49-F238E27FC236}">
                <a16:creationId xmlns:a16="http://schemas.microsoft.com/office/drawing/2014/main" id="{FB953704-B595-191B-09EF-8EA8B6094906}"/>
              </a:ext>
            </a:extLst>
          </p:cNvPr>
          <p:cNvSpPr/>
          <p:nvPr/>
        </p:nvSpPr>
        <p:spPr>
          <a:xfrm>
            <a:off x="3893574" y="908331"/>
            <a:ext cx="4473678" cy="685647"/>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spTree>
    <p:extLst>
      <p:ext uri="{BB962C8B-B14F-4D97-AF65-F5344CB8AC3E}">
        <p14:creationId xmlns:p14="http://schemas.microsoft.com/office/powerpoint/2010/main" val="314462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49B0-9460-1B77-7D66-25EA341FA437}"/>
              </a:ext>
            </a:extLst>
          </p:cNvPr>
          <p:cNvSpPr>
            <a:spLocks noGrp="1"/>
          </p:cNvSpPr>
          <p:nvPr>
            <p:ph type="title"/>
          </p:nvPr>
        </p:nvSpPr>
        <p:spPr>
          <a:xfrm>
            <a:off x="838200" y="147485"/>
            <a:ext cx="10515600" cy="533552"/>
          </a:xfrm>
        </p:spPr>
        <p:txBody>
          <a:bodyPr>
            <a:noAutofit/>
          </a:bodyPr>
          <a:lstStyle/>
          <a:p>
            <a:pPr algn="ctr"/>
            <a:r>
              <a:rPr lang="en-IN" sz="4000" b="1" dirty="0" err="1">
                <a:solidFill>
                  <a:srgbClr val="C00000"/>
                </a:solidFill>
              </a:rPr>
              <a:t>to_timestamp</a:t>
            </a:r>
            <a:r>
              <a:rPr lang="en-IN" sz="4000" b="1" dirty="0">
                <a:solidFill>
                  <a:srgbClr val="C00000"/>
                </a:solidFill>
              </a:rPr>
              <a:t>()</a:t>
            </a:r>
          </a:p>
        </p:txBody>
      </p:sp>
      <p:pic>
        <p:nvPicPr>
          <p:cNvPr id="5" name="Content Placeholder 4">
            <a:extLst>
              <a:ext uri="{FF2B5EF4-FFF2-40B4-BE49-F238E27FC236}">
                <a16:creationId xmlns:a16="http://schemas.microsoft.com/office/drawing/2014/main" id="{E36B6A49-47C1-5577-58AA-2EA2C534AC23}"/>
              </a:ext>
            </a:extLst>
          </p:cNvPr>
          <p:cNvPicPr>
            <a:picLocks noGrp="1" noChangeAspect="1"/>
          </p:cNvPicPr>
          <p:nvPr>
            <p:ph idx="1"/>
          </p:nvPr>
        </p:nvPicPr>
        <p:blipFill>
          <a:blip r:embed="rId2"/>
          <a:stretch>
            <a:fillRect/>
          </a:stretch>
        </p:blipFill>
        <p:spPr>
          <a:xfrm>
            <a:off x="177753" y="833132"/>
            <a:ext cx="11836493" cy="5714431"/>
          </a:xfrm>
        </p:spPr>
      </p:pic>
      <p:sp>
        <p:nvSpPr>
          <p:cNvPr id="6" name="Rectangle 5">
            <a:extLst>
              <a:ext uri="{FF2B5EF4-FFF2-40B4-BE49-F238E27FC236}">
                <a16:creationId xmlns:a16="http://schemas.microsoft.com/office/drawing/2014/main" id="{890E5E42-1711-A6CB-A899-9898F67A35FF}"/>
              </a:ext>
            </a:extLst>
          </p:cNvPr>
          <p:cNvSpPr/>
          <p:nvPr/>
        </p:nvSpPr>
        <p:spPr>
          <a:xfrm>
            <a:off x="3859161" y="130148"/>
            <a:ext cx="4473678" cy="685647"/>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spTree>
    <p:extLst>
      <p:ext uri="{BB962C8B-B14F-4D97-AF65-F5344CB8AC3E}">
        <p14:creationId xmlns:p14="http://schemas.microsoft.com/office/powerpoint/2010/main" val="173296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7F34-D3DB-74C7-F09F-DE5724FDFDAC}"/>
              </a:ext>
            </a:extLst>
          </p:cNvPr>
          <p:cNvSpPr>
            <a:spLocks noGrp="1"/>
          </p:cNvSpPr>
          <p:nvPr>
            <p:ph type="title"/>
          </p:nvPr>
        </p:nvSpPr>
        <p:spPr/>
        <p:txBody>
          <a:bodyPr>
            <a:noAutofit/>
          </a:bodyPr>
          <a:lstStyle/>
          <a:p>
            <a:pPr algn="ctr"/>
            <a:r>
              <a:rPr lang="en-US" sz="2800" b="1" dirty="0" err="1">
                <a:solidFill>
                  <a:srgbClr val="C00000"/>
                </a:solidFill>
              </a:rPr>
              <a:t>datetime.datetime</a:t>
            </a:r>
            <a:r>
              <a:rPr lang="en-US" sz="2800" b="1" dirty="0">
                <a:solidFill>
                  <a:srgbClr val="C00000"/>
                </a:solidFill>
              </a:rPr>
              <a:t>, </a:t>
            </a:r>
            <a:r>
              <a:rPr lang="en-US" sz="2800" b="1" dirty="0" err="1">
                <a:solidFill>
                  <a:srgbClr val="C00000"/>
                </a:solidFill>
              </a:rPr>
              <a:t>pd.Timestamp</a:t>
            </a:r>
            <a:r>
              <a:rPr lang="en-US" sz="2800" b="1" dirty="0">
                <a:solidFill>
                  <a:srgbClr val="C00000"/>
                </a:solidFill>
              </a:rPr>
              <a:t> </a:t>
            </a:r>
            <a:br>
              <a:rPr lang="en-US" sz="2800" b="1" dirty="0">
                <a:solidFill>
                  <a:srgbClr val="C00000"/>
                </a:solidFill>
              </a:rPr>
            </a:br>
            <a:r>
              <a:rPr lang="en-US" sz="2800" b="1" dirty="0">
                <a:solidFill>
                  <a:srgbClr val="C00000"/>
                </a:solidFill>
              </a:rPr>
              <a:t>&amp; </a:t>
            </a:r>
            <a:br>
              <a:rPr lang="en-US" sz="2800" b="1" dirty="0">
                <a:solidFill>
                  <a:srgbClr val="C00000"/>
                </a:solidFill>
              </a:rPr>
            </a:br>
            <a:r>
              <a:rPr lang="en-US" sz="2800" b="1" dirty="0" err="1">
                <a:solidFill>
                  <a:srgbClr val="C00000"/>
                </a:solidFill>
              </a:rPr>
              <a:t>pd.DatetimeIndex</a:t>
            </a:r>
            <a:endParaRPr lang="en-IN" sz="2800" b="1" dirty="0">
              <a:solidFill>
                <a:srgbClr val="C00000"/>
              </a:solidFill>
            </a:endParaRPr>
          </a:p>
        </p:txBody>
      </p:sp>
      <p:pic>
        <p:nvPicPr>
          <p:cNvPr id="7" name="Content Placeholder 6">
            <a:extLst>
              <a:ext uri="{FF2B5EF4-FFF2-40B4-BE49-F238E27FC236}">
                <a16:creationId xmlns:a16="http://schemas.microsoft.com/office/drawing/2014/main" id="{6F478A9F-E7E0-DB57-D26E-F35579A89F0F}"/>
              </a:ext>
            </a:extLst>
          </p:cNvPr>
          <p:cNvPicPr>
            <a:picLocks noGrp="1" noChangeAspect="1"/>
          </p:cNvPicPr>
          <p:nvPr>
            <p:ph idx="1"/>
          </p:nvPr>
        </p:nvPicPr>
        <p:blipFill>
          <a:blip r:embed="rId2"/>
          <a:stretch>
            <a:fillRect/>
          </a:stretch>
        </p:blipFill>
        <p:spPr>
          <a:xfrm>
            <a:off x="408532" y="2015613"/>
            <a:ext cx="11374936" cy="3834581"/>
          </a:xfrm>
        </p:spPr>
      </p:pic>
      <p:sp>
        <p:nvSpPr>
          <p:cNvPr id="8" name="Rectangle 7">
            <a:extLst>
              <a:ext uri="{FF2B5EF4-FFF2-40B4-BE49-F238E27FC236}">
                <a16:creationId xmlns:a16="http://schemas.microsoft.com/office/drawing/2014/main" id="{397F39D4-01B1-8704-2E22-7171A987E897}"/>
              </a:ext>
            </a:extLst>
          </p:cNvPr>
          <p:cNvSpPr/>
          <p:nvPr/>
        </p:nvSpPr>
        <p:spPr>
          <a:xfrm>
            <a:off x="3352800" y="353961"/>
            <a:ext cx="5545394" cy="1337187"/>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b="1" dirty="0">
              <a:solidFill>
                <a:srgbClr val="C00000"/>
              </a:solidFill>
            </a:endParaRPr>
          </a:p>
        </p:txBody>
      </p:sp>
    </p:spTree>
    <p:extLst>
      <p:ext uri="{BB962C8B-B14F-4D97-AF65-F5344CB8AC3E}">
        <p14:creationId xmlns:p14="http://schemas.microsoft.com/office/powerpoint/2010/main" val="326563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35F9-E82E-B36A-6E6D-7CED032202E4}"/>
              </a:ext>
            </a:extLst>
          </p:cNvPr>
          <p:cNvSpPr>
            <a:spLocks noGrp="1"/>
          </p:cNvSpPr>
          <p:nvPr>
            <p:ph type="title"/>
          </p:nvPr>
        </p:nvSpPr>
        <p:spPr>
          <a:xfrm>
            <a:off x="838200" y="365126"/>
            <a:ext cx="10515600" cy="588604"/>
          </a:xfrm>
        </p:spPr>
        <p:txBody>
          <a:bodyPr>
            <a:noAutofit/>
          </a:bodyPr>
          <a:lstStyle/>
          <a:p>
            <a:pPr algn="ctr"/>
            <a:r>
              <a:rPr lang="en-IN" sz="3200" b="1" dirty="0" err="1">
                <a:solidFill>
                  <a:srgbClr val="C00000"/>
                </a:solidFill>
              </a:rPr>
              <a:t>pd.to_datetime</a:t>
            </a:r>
            <a:r>
              <a:rPr lang="en-IN" sz="3200" b="1" dirty="0">
                <a:solidFill>
                  <a:srgbClr val="C00000"/>
                </a:solidFill>
              </a:rPr>
              <a:t>()</a:t>
            </a:r>
          </a:p>
        </p:txBody>
      </p:sp>
      <p:pic>
        <p:nvPicPr>
          <p:cNvPr id="5" name="Content Placeholder 4">
            <a:extLst>
              <a:ext uri="{FF2B5EF4-FFF2-40B4-BE49-F238E27FC236}">
                <a16:creationId xmlns:a16="http://schemas.microsoft.com/office/drawing/2014/main" id="{3481CBD5-4441-A6A4-04B1-9E74BAC100CF}"/>
              </a:ext>
            </a:extLst>
          </p:cNvPr>
          <p:cNvPicPr>
            <a:picLocks noGrp="1" noChangeAspect="1"/>
          </p:cNvPicPr>
          <p:nvPr>
            <p:ph idx="1"/>
          </p:nvPr>
        </p:nvPicPr>
        <p:blipFill>
          <a:blip r:embed="rId2"/>
          <a:stretch>
            <a:fillRect/>
          </a:stretch>
        </p:blipFill>
        <p:spPr>
          <a:xfrm>
            <a:off x="838200" y="1113973"/>
            <a:ext cx="10515600" cy="5484599"/>
          </a:xfrm>
        </p:spPr>
      </p:pic>
      <p:sp>
        <p:nvSpPr>
          <p:cNvPr id="6" name="Rectangle 5">
            <a:extLst>
              <a:ext uri="{FF2B5EF4-FFF2-40B4-BE49-F238E27FC236}">
                <a16:creationId xmlns:a16="http://schemas.microsoft.com/office/drawing/2014/main" id="{C728FAA1-A943-F671-7935-BE44195CCB17}"/>
              </a:ext>
            </a:extLst>
          </p:cNvPr>
          <p:cNvSpPr/>
          <p:nvPr/>
        </p:nvSpPr>
        <p:spPr>
          <a:xfrm>
            <a:off x="4267200" y="353961"/>
            <a:ext cx="3765755" cy="599769"/>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spTree>
    <p:extLst>
      <p:ext uri="{BB962C8B-B14F-4D97-AF65-F5344CB8AC3E}">
        <p14:creationId xmlns:p14="http://schemas.microsoft.com/office/powerpoint/2010/main" val="398175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C314-6FB4-ED36-C297-56800B3F517C}"/>
              </a:ext>
            </a:extLst>
          </p:cNvPr>
          <p:cNvSpPr>
            <a:spLocks noGrp="1"/>
          </p:cNvSpPr>
          <p:nvPr>
            <p:ph type="title"/>
          </p:nvPr>
        </p:nvSpPr>
        <p:spPr/>
        <p:txBody>
          <a:bodyPr>
            <a:normAutofit/>
          </a:bodyPr>
          <a:lstStyle/>
          <a:p>
            <a:pPr algn="ctr"/>
            <a:r>
              <a:rPr lang="en-IN" sz="3600" b="1" dirty="0">
                <a:solidFill>
                  <a:srgbClr val="C00000"/>
                </a:solidFill>
              </a:rPr>
              <a:t>Different Formats of Dates </a:t>
            </a:r>
          </a:p>
        </p:txBody>
      </p:sp>
      <p:pic>
        <p:nvPicPr>
          <p:cNvPr id="5" name="Content Placeholder 4">
            <a:extLst>
              <a:ext uri="{FF2B5EF4-FFF2-40B4-BE49-F238E27FC236}">
                <a16:creationId xmlns:a16="http://schemas.microsoft.com/office/drawing/2014/main" id="{AA91A90B-DE7F-B9E5-7D3F-D267B7161E34}"/>
              </a:ext>
            </a:extLst>
          </p:cNvPr>
          <p:cNvPicPr>
            <a:picLocks noGrp="1" noChangeAspect="1"/>
          </p:cNvPicPr>
          <p:nvPr>
            <p:ph idx="1"/>
          </p:nvPr>
        </p:nvPicPr>
        <p:blipFill>
          <a:blip r:embed="rId2"/>
          <a:stretch>
            <a:fillRect/>
          </a:stretch>
        </p:blipFill>
        <p:spPr>
          <a:xfrm>
            <a:off x="167224" y="1968122"/>
            <a:ext cx="11857552" cy="4278946"/>
          </a:xfrm>
        </p:spPr>
      </p:pic>
      <p:sp>
        <p:nvSpPr>
          <p:cNvPr id="6" name="Rectangle 5">
            <a:extLst>
              <a:ext uri="{FF2B5EF4-FFF2-40B4-BE49-F238E27FC236}">
                <a16:creationId xmlns:a16="http://schemas.microsoft.com/office/drawing/2014/main" id="{CF430967-D779-6904-BC20-33450D63A1BC}"/>
              </a:ext>
            </a:extLst>
          </p:cNvPr>
          <p:cNvSpPr/>
          <p:nvPr/>
        </p:nvSpPr>
        <p:spPr>
          <a:xfrm>
            <a:off x="3382296" y="728021"/>
            <a:ext cx="5437239" cy="599769"/>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spTree>
    <p:extLst>
      <p:ext uri="{BB962C8B-B14F-4D97-AF65-F5344CB8AC3E}">
        <p14:creationId xmlns:p14="http://schemas.microsoft.com/office/powerpoint/2010/main" val="401317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B4082-B54C-DAA6-E1D4-A0D491368F76}"/>
              </a:ext>
            </a:extLst>
          </p:cNvPr>
          <p:cNvSpPr>
            <a:spLocks noGrp="1"/>
          </p:cNvSpPr>
          <p:nvPr>
            <p:ph type="title"/>
          </p:nvPr>
        </p:nvSpPr>
        <p:spPr/>
        <p:txBody>
          <a:bodyPr>
            <a:normAutofit/>
          </a:bodyPr>
          <a:lstStyle/>
          <a:p>
            <a:pPr algn="ctr"/>
            <a:r>
              <a:rPr lang="en-IN" sz="3600" b="1" dirty="0">
                <a:solidFill>
                  <a:srgbClr val="C00000"/>
                </a:solidFill>
              </a:rPr>
              <a:t>Handle Errors in </a:t>
            </a:r>
            <a:r>
              <a:rPr lang="en-IN" sz="3600" b="1" dirty="0" err="1">
                <a:solidFill>
                  <a:srgbClr val="C00000"/>
                </a:solidFill>
              </a:rPr>
              <a:t>pd.to_datetime</a:t>
            </a:r>
            <a:r>
              <a:rPr lang="en-IN" sz="3600" b="1" dirty="0">
                <a:solidFill>
                  <a:srgbClr val="C00000"/>
                </a:solidFill>
              </a:rPr>
              <a:t>()</a:t>
            </a:r>
          </a:p>
        </p:txBody>
      </p:sp>
      <p:pic>
        <p:nvPicPr>
          <p:cNvPr id="10" name="Content Placeholder 9">
            <a:extLst>
              <a:ext uri="{FF2B5EF4-FFF2-40B4-BE49-F238E27FC236}">
                <a16:creationId xmlns:a16="http://schemas.microsoft.com/office/drawing/2014/main" id="{11B5FA75-7648-A657-D147-87FC5F882065}"/>
              </a:ext>
            </a:extLst>
          </p:cNvPr>
          <p:cNvPicPr>
            <a:picLocks noGrp="1" noChangeAspect="1"/>
          </p:cNvPicPr>
          <p:nvPr>
            <p:ph idx="1"/>
          </p:nvPr>
        </p:nvPicPr>
        <p:blipFill>
          <a:blip r:embed="rId2"/>
          <a:stretch>
            <a:fillRect/>
          </a:stretch>
        </p:blipFill>
        <p:spPr>
          <a:xfrm>
            <a:off x="308248" y="1552124"/>
            <a:ext cx="11575504" cy="2326743"/>
          </a:xfrm>
        </p:spPr>
      </p:pic>
      <p:sp>
        <p:nvSpPr>
          <p:cNvPr id="4" name="Rectangle 3">
            <a:extLst>
              <a:ext uri="{FF2B5EF4-FFF2-40B4-BE49-F238E27FC236}">
                <a16:creationId xmlns:a16="http://schemas.microsoft.com/office/drawing/2014/main" id="{C210446E-BA9E-7368-5769-E4F118FAFD97}"/>
              </a:ext>
            </a:extLst>
          </p:cNvPr>
          <p:cNvSpPr/>
          <p:nvPr/>
        </p:nvSpPr>
        <p:spPr>
          <a:xfrm>
            <a:off x="2576051" y="728021"/>
            <a:ext cx="6980904" cy="599769"/>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pic>
        <p:nvPicPr>
          <p:cNvPr id="12" name="Picture 11">
            <a:extLst>
              <a:ext uri="{FF2B5EF4-FFF2-40B4-BE49-F238E27FC236}">
                <a16:creationId xmlns:a16="http://schemas.microsoft.com/office/drawing/2014/main" id="{08A81D83-123B-9596-6D6B-891B51DC0C72}"/>
              </a:ext>
            </a:extLst>
          </p:cNvPr>
          <p:cNvPicPr>
            <a:picLocks noChangeAspect="1"/>
          </p:cNvPicPr>
          <p:nvPr/>
        </p:nvPicPr>
        <p:blipFill>
          <a:blip r:embed="rId3"/>
          <a:stretch>
            <a:fillRect/>
          </a:stretch>
        </p:blipFill>
        <p:spPr>
          <a:xfrm>
            <a:off x="983226" y="4103201"/>
            <a:ext cx="10225548" cy="2093173"/>
          </a:xfrm>
          <a:prstGeom prst="rect">
            <a:avLst/>
          </a:prstGeom>
        </p:spPr>
      </p:pic>
    </p:spTree>
    <p:extLst>
      <p:ext uri="{BB962C8B-B14F-4D97-AF65-F5344CB8AC3E}">
        <p14:creationId xmlns:p14="http://schemas.microsoft.com/office/powerpoint/2010/main" val="291069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DC42-53DD-497E-C678-AFD89F9F1E42}"/>
              </a:ext>
            </a:extLst>
          </p:cNvPr>
          <p:cNvSpPr>
            <a:spLocks noGrp="1"/>
          </p:cNvSpPr>
          <p:nvPr>
            <p:ph type="title"/>
          </p:nvPr>
        </p:nvSpPr>
        <p:spPr>
          <a:xfrm>
            <a:off x="838200" y="1"/>
            <a:ext cx="10515600" cy="1005034"/>
          </a:xfrm>
        </p:spPr>
        <p:txBody>
          <a:bodyPr>
            <a:normAutofit/>
          </a:bodyPr>
          <a:lstStyle/>
          <a:p>
            <a:pPr algn="ctr"/>
            <a:r>
              <a:rPr lang="en-IN" sz="4000" b="1" i="0" dirty="0">
                <a:solidFill>
                  <a:srgbClr val="C00000"/>
                </a:solidFill>
                <a:effectLst/>
                <a:latin typeface="system-ui"/>
              </a:rPr>
              <a:t>Dealing with Time Zones</a:t>
            </a:r>
            <a:endParaRPr lang="en-IN" sz="4000" dirty="0">
              <a:solidFill>
                <a:srgbClr val="C00000"/>
              </a:solidFill>
            </a:endParaRPr>
          </a:p>
        </p:txBody>
      </p:sp>
      <p:pic>
        <p:nvPicPr>
          <p:cNvPr id="6" name="Content Placeholder 5">
            <a:extLst>
              <a:ext uri="{FF2B5EF4-FFF2-40B4-BE49-F238E27FC236}">
                <a16:creationId xmlns:a16="http://schemas.microsoft.com/office/drawing/2014/main" id="{595F6C9B-FA79-6D6C-C0C0-474184995CDB}"/>
              </a:ext>
            </a:extLst>
          </p:cNvPr>
          <p:cNvPicPr>
            <a:picLocks noGrp="1" noChangeAspect="1"/>
          </p:cNvPicPr>
          <p:nvPr>
            <p:ph idx="1"/>
          </p:nvPr>
        </p:nvPicPr>
        <p:blipFill>
          <a:blip r:embed="rId2"/>
          <a:stretch>
            <a:fillRect/>
          </a:stretch>
        </p:blipFill>
        <p:spPr>
          <a:xfrm>
            <a:off x="1075727" y="839231"/>
            <a:ext cx="10515600" cy="5890026"/>
          </a:xfrm>
        </p:spPr>
      </p:pic>
      <p:sp>
        <p:nvSpPr>
          <p:cNvPr id="4" name="Rectangle 3">
            <a:extLst>
              <a:ext uri="{FF2B5EF4-FFF2-40B4-BE49-F238E27FC236}">
                <a16:creationId xmlns:a16="http://schemas.microsoft.com/office/drawing/2014/main" id="{EF52DD5F-C74B-18FD-EC59-3E3DF85EE7AD}"/>
              </a:ext>
            </a:extLst>
          </p:cNvPr>
          <p:cNvSpPr/>
          <p:nvPr/>
        </p:nvSpPr>
        <p:spPr>
          <a:xfrm>
            <a:off x="3215149" y="199323"/>
            <a:ext cx="6105832" cy="639908"/>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spTree>
    <p:extLst>
      <p:ext uri="{BB962C8B-B14F-4D97-AF65-F5344CB8AC3E}">
        <p14:creationId xmlns:p14="http://schemas.microsoft.com/office/powerpoint/2010/main" val="100952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7F1A-4097-9AA0-CA7D-166B44E6B22D}"/>
              </a:ext>
            </a:extLst>
          </p:cNvPr>
          <p:cNvSpPr>
            <a:spLocks noGrp="1"/>
          </p:cNvSpPr>
          <p:nvPr>
            <p:ph type="title"/>
          </p:nvPr>
        </p:nvSpPr>
        <p:spPr>
          <a:xfrm>
            <a:off x="838200" y="147484"/>
            <a:ext cx="10515600" cy="629264"/>
          </a:xfrm>
        </p:spPr>
        <p:txBody>
          <a:bodyPr>
            <a:noAutofit/>
          </a:bodyPr>
          <a:lstStyle/>
          <a:p>
            <a:pPr algn="ctr"/>
            <a:r>
              <a:rPr lang="en-IN" sz="4000" b="1" dirty="0" err="1">
                <a:solidFill>
                  <a:srgbClr val="C00000"/>
                </a:solidFill>
              </a:rPr>
              <a:t>DatetimeIndex</a:t>
            </a:r>
            <a:r>
              <a:rPr lang="en-IN" sz="4000" b="1" dirty="0">
                <a:solidFill>
                  <a:srgbClr val="C00000"/>
                </a:solidFill>
              </a:rPr>
              <a:t> Functions</a:t>
            </a:r>
          </a:p>
        </p:txBody>
      </p:sp>
      <p:pic>
        <p:nvPicPr>
          <p:cNvPr id="5" name="Content Placeholder 4">
            <a:extLst>
              <a:ext uri="{FF2B5EF4-FFF2-40B4-BE49-F238E27FC236}">
                <a16:creationId xmlns:a16="http://schemas.microsoft.com/office/drawing/2014/main" id="{902A9503-7CAA-E429-81BE-BF36B7AFD944}"/>
              </a:ext>
            </a:extLst>
          </p:cNvPr>
          <p:cNvPicPr>
            <a:picLocks noGrp="1" noChangeAspect="1"/>
          </p:cNvPicPr>
          <p:nvPr>
            <p:ph idx="1"/>
          </p:nvPr>
        </p:nvPicPr>
        <p:blipFill>
          <a:blip r:embed="rId2"/>
          <a:stretch>
            <a:fillRect/>
          </a:stretch>
        </p:blipFill>
        <p:spPr>
          <a:xfrm>
            <a:off x="953790" y="902504"/>
            <a:ext cx="10776093" cy="5824946"/>
          </a:xfrm>
        </p:spPr>
      </p:pic>
      <p:sp>
        <p:nvSpPr>
          <p:cNvPr id="8" name="Rectangle: Rounded Corners 7">
            <a:extLst>
              <a:ext uri="{FF2B5EF4-FFF2-40B4-BE49-F238E27FC236}">
                <a16:creationId xmlns:a16="http://schemas.microsoft.com/office/drawing/2014/main" id="{F5E5AF43-7C0C-5D79-3C8F-20B6FBD5CDBE}"/>
              </a:ext>
            </a:extLst>
          </p:cNvPr>
          <p:cNvSpPr/>
          <p:nvPr/>
        </p:nvSpPr>
        <p:spPr>
          <a:xfrm>
            <a:off x="4709652" y="4296696"/>
            <a:ext cx="7020231" cy="120517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855D075A-40BC-77E2-B163-035D31F8F11A}"/>
              </a:ext>
            </a:extLst>
          </p:cNvPr>
          <p:cNvPicPr>
            <a:picLocks noChangeAspect="1"/>
          </p:cNvPicPr>
          <p:nvPr/>
        </p:nvPicPr>
        <p:blipFill>
          <a:blip r:embed="rId3"/>
          <a:stretch>
            <a:fillRect/>
          </a:stretch>
        </p:blipFill>
        <p:spPr>
          <a:xfrm>
            <a:off x="4807973" y="4432756"/>
            <a:ext cx="6794090" cy="933050"/>
          </a:xfrm>
          <a:prstGeom prst="rect">
            <a:avLst/>
          </a:prstGeom>
        </p:spPr>
      </p:pic>
      <p:sp>
        <p:nvSpPr>
          <p:cNvPr id="9" name="Rectangle 8">
            <a:extLst>
              <a:ext uri="{FF2B5EF4-FFF2-40B4-BE49-F238E27FC236}">
                <a16:creationId xmlns:a16="http://schemas.microsoft.com/office/drawing/2014/main" id="{EA38213A-1C47-5FAA-DC3D-8AF002B89847}"/>
              </a:ext>
            </a:extLst>
          </p:cNvPr>
          <p:cNvSpPr/>
          <p:nvPr/>
        </p:nvSpPr>
        <p:spPr>
          <a:xfrm>
            <a:off x="3215149" y="199323"/>
            <a:ext cx="6105832" cy="639908"/>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spTree>
    <p:extLst>
      <p:ext uri="{BB962C8B-B14F-4D97-AF65-F5344CB8AC3E}">
        <p14:creationId xmlns:p14="http://schemas.microsoft.com/office/powerpoint/2010/main" val="103326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634E-3DAA-D426-76EF-553BC93FAA42}"/>
              </a:ext>
            </a:extLst>
          </p:cNvPr>
          <p:cNvSpPr>
            <a:spLocks noGrp="1"/>
          </p:cNvSpPr>
          <p:nvPr>
            <p:ph type="title"/>
          </p:nvPr>
        </p:nvSpPr>
        <p:spPr/>
        <p:txBody>
          <a:bodyPr>
            <a:normAutofit/>
          </a:bodyPr>
          <a:lstStyle/>
          <a:p>
            <a:pPr algn="ctr"/>
            <a:r>
              <a:rPr lang="en-US" sz="4000" b="1" dirty="0" err="1">
                <a:solidFill>
                  <a:srgbClr val="C00000"/>
                </a:solidFill>
              </a:rPr>
              <a:t>pandas.date_range</a:t>
            </a:r>
            <a:r>
              <a:rPr lang="en-US" sz="4000" b="1" dirty="0">
                <a:solidFill>
                  <a:srgbClr val="C00000"/>
                </a:solidFill>
              </a:rPr>
              <a:t>()</a:t>
            </a:r>
            <a:endParaRPr lang="en-IN" sz="4000" dirty="0">
              <a:solidFill>
                <a:srgbClr val="C00000"/>
              </a:solidFill>
            </a:endParaRPr>
          </a:p>
        </p:txBody>
      </p:sp>
      <p:sp>
        <p:nvSpPr>
          <p:cNvPr id="3" name="Content Placeholder 2">
            <a:extLst>
              <a:ext uri="{FF2B5EF4-FFF2-40B4-BE49-F238E27FC236}">
                <a16:creationId xmlns:a16="http://schemas.microsoft.com/office/drawing/2014/main" id="{15AE462D-4C23-F3CE-E557-9564A222DACB}"/>
              </a:ext>
            </a:extLst>
          </p:cNvPr>
          <p:cNvSpPr>
            <a:spLocks noGrp="1"/>
          </p:cNvSpPr>
          <p:nvPr>
            <p:ph idx="1"/>
          </p:nvPr>
        </p:nvSpPr>
        <p:spPr>
          <a:xfrm>
            <a:off x="265471" y="1825625"/>
            <a:ext cx="9547123" cy="4929136"/>
          </a:xfrm>
        </p:spPr>
        <p:txBody>
          <a:bodyPr>
            <a:normAutofit fontScale="92500" lnSpcReduction="10000"/>
          </a:bodyPr>
          <a:lstStyle/>
          <a:p>
            <a:pPr algn="just">
              <a:lnSpc>
                <a:spcPct val="100000"/>
              </a:lnSpc>
            </a:pPr>
            <a:r>
              <a:rPr lang="en-US" sz="2000" dirty="0">
                <a:solidFill>
                  <a:srgbClr val="002060"/>
                </a:solidFill>
              </a:rPr>
              <a:t>The </a:t>
            </a:r>
            <a:r>
              <a:rPr lang="en-US" sz="2000" b="1" dirty="0" err="1">
                <a:solidFill>
                  <a:srgbClr val="002060"/>
                </a:solidFill>
              </a:rPr>
              <a:t>pandas.date_range</a:t>
            </a:r>
            <a:r>
              <a:rPr lang="en-US" sz="2000" b="1" dirty="0">
                <a:solidFill>
                  <a:srgbClr val="002060"/>
                </a:solidFill>
              </a:rPr>
              <a:t>()</a:t>
            </a:r>
            <a:r>
              <a:rPr lang="en-US" sz="2000" dirty="0">
                <a:solidFill>
                  <a:srgbClr val="002060"/>
                </a:solidFill>
              </a:rPr>
              <a:t> function is used to </a:t>
            </a:r>
            <a:r>
              <a:rPr lang="en-US" sz="2000" b="1" dirty="0">
                <a:solidFill>
                  <a:srgbClr val="002060"/>
                </a:solidFill>
              </a:rPr>
              <a:t>generate a sequence of dates (or a range of dates) with a specified frequency. </a:t>
            </a:r>
            <a:r>
              <a:rPr lang="en-US" sz="2000" dirty="0">
                <a:solidFill>
                  <a:srgbClr val="002060"/>
                </a:solidFill>
              </a:rPr>
              <a:t>It is particularly useful for creating time series data, building a timeline, or working with financial data that requires regular time intervals. The </a:t>
            </a:r>
            <a:r>
              <a:rPr lang="en-US" sz="2000" b="1" i="1" dirty="0" err="1">
                <a:solidFill>
                  <a:srgbClr val="002060"/>
                </a:solidFill>
              </a:rPr>
              <a:t>date_range</a:t>
            </a:r>
            <a:r>
              <a:rPr lang="en-US" sz="2000" b="1" i="1" dirty="0">
                <a:solidFill>
                  <a:srgbClr val="002060"/>
                </a:solidFill>
              </a:rPr>
              <a:t>() function returns a </a:t>
            </a:r>
            <a:r>
              <a:rPr lang="en-US" sz="2000" b="1" i="1" dirty="0" err="1">
                <a:solidFill>
                  <a:srgbClr val="002060"/>
                </a:solidFill>
              </a:rPr>
              <a:t>DatetimeIndex</a:t>
            </a:r>
            <a:r>
              <a:rPr lang="en-US" sz="2000" b="1" i="1" dirty="0">
                <a:solidFill>
                  <a:srgbClr val="002060"/>
                </a:solidFill>
              </a:rPr>
              <a:t> object, which is an index containing datetime objects.</a:t>
            </a:r>
          </a:p>
          <a:p>
            <a:pPr algn="just"/>
            <a:endParaRPr lang="en-US" sz="1600" dirty="0">
              <a:solidFill>
                <a:schemeClr val="bg1"/>
              </a:solidFill>
            </a:endParaRPr>
          </a:p>
          <a:p>
            <a:pPr algn="just"/>
            <a:r>
              <a:rPr lang="en-US" sz="2400" b="1" u="sng" dirty="0">
                <a:solidFill>
                  <a:schemeClr val="bg1"/>
                </a:solidFill>
              </a:rPr>
              <a:t>Key Parameters of </a:t>
            </a:r>
            <a:r>
              <a:rPr lang="en-US" sz="2400" b="1" u="sng" dirty="0" err="1">
                <a:solidFill>
                  <a:schemeClr val="bg1"/>
                </a:solidFill>
              </a:rPr>
              <a:t>date_range</a:t>
            </a:r>
            <a:endParaRPr lang="en-US" sz="1600" dirty="0">
              <a:solidFill>
                <a:schemeClr val="bg1"/>
              </a:solidFill>
            </a:endParaRPr>
          </a:p>
          <a:p>
            <a:pPr lvl="1" algn="just"/>
            <a:r>
              <a:rPr lang="en-US" sz="1800" b="1" dirty="0">
                <a:solidFill>
                  <a:schemeClr val="bg1"/>
                </a:solidFill>
              </a:rPr>
              <a:t>start:</a:t>
            </a:r>
            <a:r>
              <a:rPr lang="en-US" sz="1800" dirty="0">
                <a:solidFill>
                  <a:schemeClr val="bg1"/>
                </a:solidFill>
              </a:rPr>
              <a:t> The starting date of the range. You can pass a string, a </a:t>
            </a:r>
            <a:r>
              <a:rPr lang="en-US" sz="1800" dirty="0" err="1">
                <a:solidFill>
                  <a:schemeClr val="bg1"/>
                </a:solidFill>
              </a:rPr>
              <a:t>datetime.datetime</a:t>
            </a:r>
            <a:r>
              <a:rPr lang="en-US" sz="1800" dirty="0">
                <a:solidFill>
                  <a:schemeClr val="bg1"/>
                </a:solidFill>
              </a:rPr>
              <a:t> object, or a </a:t>
            </a:r>
            <a:r>
              <a:rPr lang="en-US" sz="1800" dirty="0" err="1">
                <a:solidFill>
                  <a:schemeClr val="bg1"/>
                </a:solidFill>
              </a:rPr>
              <a:t>pandas.Timestamp</a:t>
            </a:r>
            <a:r>
              <a:rPr lang="en-US" sz="1800" dirty="0">
                <a:solidFill>
                  <a:schemeClr val="bg1"/>
                </a:solidFill>
              </a:rPr>
              <a:t>.</a:t>
            </a:r>
          </a:p>
          <a:p>
            <a:pPr lvl="1" algn="just"/>
            <a:r>
              <a:rPr lang="en-US" sz="1800" b="1" dirty="0">
                <a:solidFill>
                  <a:schemeClr val="bg1"/>
                </a:solidFill>
              </a:rPr>
              <a:t>end:</a:t>
            </a:r>
            <a:r>
              <a:rPr lang="en-US" sz="1800" dirty="0">
                <a:solidFill>
                  <a:schemeClr val="bg1"/>
                </a:solidFill>
              </a:rPr>
              <a:t> The ending date of the range. Similar to start, this can be a string, </a:t>
            </a:r>
            <a:r>
              <a:rPr lang="en-US" sz="1800" dirty="0" err="1">
                <a:solidFill>
                  <a:schemeClr val="bg1"/>
                </a:solidFill>
              </a:rPr>
              <a:t>datetime.datetime</a:t>
            </a:r>
            <a:r>
              <a:rPr lang="en-US" sz="1800" dirty="0">
                <a:solidFill>
                  <a:schemeClr val="bg1"/>
                </a:solidFill>
              </a:rPr>
              <a:t>, or </a:t>
            </a:r>
            <a:r>
              <a:rPr lang="en-US" sz="1800" dirty="0" err="1">
                <a:solidFill>
                  <a:schemeClr val="bg1"/>
                </a:solidFill>
              </a:rPr>
              <a:t>pandas.Timestamp</a:t>
            </a:r>
            <a:r>
              <a:rPr lang="en-US" sz="1800" dirty="0">
                <a:solidFill>
                  <a:schemeClr val="bg1"/>
                </a:solidFill>
              </a:rPr>
              <a:t>.</a:t>
            </a:r>
          </a:p>
          <a:p>
            <a:pPr lvl="1" algn="just"/>
            <a:r>
              <a:rPr lang="en-US" sz="1800" b="1" dirty="0">
                <a:solidFill>
                  <a:schemeClr val="bg1"/>
                </a:solidFill>
              </a:rPr>
              <a:t>periods:</a:t>
            </a:r>
            <a:r>
              <a:rPr lang="en-US" sz="1800" dirty="0">
                <a:solidFill>
                  <a:schemeClr val="bg1"/>
                </a:solidFill>
              </a:rPr>
              <a:t> Specifies the number of periods (or number of dates) to generate. If periods is specified, end is not needed.</a:t>
            </a:r>
          </a:p>
          <a:p>
            <a:pPr lvl="1" algn="just"/>
            <a:r>
              <a:rPr lang="en-US" sz="1800" b="1" dirty="0" err="1">
                <a:solidFill>
                  <a:schemeClr val="bg1"/>
                </a:solidFill>
              </a:rPr>
              <a:t>freq</a:t>
            </a:r>
            <a:r>
              <a:rPr lang="en-US" sz="1800" b="1" dirty="0">
                <a:solidFill>
                  <a:schemeClr val="bg1"/>
                </a:solidFill>
              </a:rPr>
              <a:t>:</a:t>
            </a:r>
            <a:r>
              <a:rPr lang="en-US" sz="1800" dirty="0">
                <a:solidFill>
                  <a:schemeClr val="bg1"/>
                </a:solidFill>
              </a:rPr>
              <a:t> Frequency of the dates to generate. The default is daily ('D'), but it can be set to various other frequencies, such as 'H' for hourly, 'M' for month-end, 'B' for business day, etc.</a:t>
            </a:r>
          </a:p>
          <a:p>
            <a:pPr lvl="1" algn="just"/>
            <a:r>
              <a:rPr lang="en-US" sz="1800" b="1" dirty="0" err="1">
                <a:solidFill>
                  <a:schemeClr val="bg1"/>
                </a:solidFill>
              </a:rPr>
              <a:t>tz</a:t>
            </a:r>
            <a:r>
              <a:rPr lang="en-US" sz="1800" b="1" dirty="0">
                <a:solidFill>
                  <a:schemeClr val="bg1"/>
                </a:solidFill>
              </a:rPr>
              <a:t>:</a:t>
            </a:r>
            <a:r>
              <a:rPr lang="en-US" sz="1800" dirty="0">
                <a:solidFill>
                  <a:schemeClr val="bg1"/>
                </a:solidFill>
              </a:rPr>
              <a:t> Time zone information. You can specify a time zone string (like 'UTC' or 'America/</a:t>
            </a:r>
            <a:r>
              <a:rPr lang="en-US" sz="1800" dirty="0" err="1">
                <a:solidFill>
                  <a:schemeClr val="bg1"/>
                </a:solidFill>
              </a:rPr>
              <a:t>New_York</a:t>
            </a:r>
            <a:r>
              <a:rPr lang="en-US" sz="1800" dirty="0">
                <a:solidFill>
                  <a:schemeClr val="bg1"/>
                </a:solidFill>
              </a:rPr>
              <a:t>').</a:t>
            </a:r>
          </a:p>
          <a:p>
            <a:pPr lvl="1" algn="just"/>
            <a:r>
              <a:rPr lang="en-US" sz="1800" b="1" dirty="0">
                <a:solidFill>
                  <a:schemeClr val="bg1"/>
                </a:solidFill>
              </a:rPr>
              <a:t>normalize: </a:t>
            </a:r>
            <a:r>
              <a:rPr lang="en-US" sz="1800" dirty="0">
                <a:solidFill>
                  <a:schemeClr val="bg1"/>
                </a:solidFill>
              </a:rPr>
              <a:t>If set to True, normalizes the start and end dates to midnight (00:00:00).</a:t>
            </a:r>
          </a:p>
          <a:p>
            <a:pPr lvl="1" algn="just"/>
            <a:r>
              <a:rPr lang="en-US" sz="1800" b="1" dirty="0">
                <a:solidFill>
                  <a:schemeClr val="bg1"/>
                </a:solidFill>
              </a:rPr>
              <a:t>inclusive</a:t>
            </a:r>
            <a:r>
              <a:rPr lang="en-US" sz="1800" dirty="0">
                <a:solidFill>
                  <a:schemeClr val="bg1"/>
                </a:solidFill>
              </a:rPr>
              <a:t> : {"both", "neither", "left", "right"}, default "both"</a:t>
            </a:r>
          </a:p>
        </p:txBody>
      </p:sp>
      <p:sp>
        <p:nvSpPr>
          <p:cNvPr id="6" name="Rectangle 5">
            <a:extLst>
              <a:ext uri="{FF2B5EF4-FFF2-40B4-BE49-F238E27FC236}">
                <a16:creationId xmlns:a16="http://schemas.microsoft.com/office/drawing/2014/main" id="{F44500FF-FEA1-1439-6739-D83F17451C51}"/>
              </a:ext>
            </a:extLst>
          </p:cNvPr>
          <p:cNvSpPr/>
          <p:nvPr/>
        </p:nvSpPr>
        <p:spPr>
          <a:xfrm>
            <a:off x="3647768" y="707952"/>
            <a:ext cx="5024284" cy="639908"/>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pic>
        <p:nvPicPr>
          <p:cNvPr id="8" name="Picture 7">
            <a:extLst>
              <a:ext uri="{FF2B5EF4-FFF2-40B4-BE49-F238E27FC236}">
                <a16:creationId xmlns:a16="http://schemas.microsoft.com/office/drawing/2014/main" id="{980B7AD0-31D5-2E90-698E-33600B3F61F7}"/>
              </a:ext>
            </a:extLst>
          </p:cNvPr>
          <p:cNvPicPr>
            <a:picLocks noChangeAspect="1"/>
          </p:cNvPicPr>
          <p:nvPr/>
        </p:nvPicPr>
        <p:blipFill>
          <a:blip r:embed="rId2"/>
          <a:stretch>
            <a:fillRect/>
          </a:stretch>
        </p:blipFill>
        <p:spPr>
          <a:xfrm>
            <a:off x="9812594" y="3320845"/>
            <a:ext cx="2281084" cy="2766040"/>
          </a:xfrm>
          <a:prstGeom prst="rect">
            <a:avLst/>
          </a:prstGeom>
        </p:spPr>
      </p:pic>
      <p:sp>
        <p:nvSpPr>
          <p:cNvPr id="9" name="Rectangle 8">
            <a:extLst>
              <a:ext uri="{FF2B5EF4-FFF2-40B4-BE49-F238E27FC236}">
                <a16:creationId xmlns:a16="http://schemas.microsoft.com/office/drawing/2014/main" id="{2EABF04C-6BBE-3690-2DD7-985195367995}"/>
              </a:ext>
            </a:extLst>
          </p:cNvPr>
          <p:cNvSpPr/>
          <p:nvPr/>
        </p:nvSpPr>
        <p:spPr>
          <a:xfrm>
            <a:off x="10073149" y="2782529"/>
            <a:ext cx="1759974" cy="4033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err="1"/>
              <a:t>freq</a:t>
            </a:r>
            <a:endParaRPr lang="en-IN" b="1" dirty="0"/>
          </a:p>
        </p:txBody>
      </p:sp>
    </p:spTree>
    <p:extLst>
      <p:ext uri="{BB962C8B-B14F-4D97-AF65-F5344CB8AC3E}">
        <p14:creationId xmlns:p14="http://schemas.microsoft.com/office/powerpoint/2010/main" val="84807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randombar(horizontal)">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arn(inVertical)">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Effect transition="in" filter="fade">
                                      <p:cBhvr>
                                        <p:cTn id="59" dur="1000"/>
                                        <p:tgtEl>
                                          <p:spTgt spid="3">
                                            <p:txEl>
                                              <p:pRg st="7" end="7"/>
                                            </p:txEl>
                                          </p:spTgt>
                                        </p:tgtEl>
                                      </p:cBhvr>
                                    </p:animEffect>
                                    <p:anim calcmode="lin" valueType="num">
                                      <p:cBhvr>
                                        <p:cTn id="6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Effect transition="in" filter="fade">
                                      <p:cBhvr>
                                        <p:cTn id="66" dur="1000"/>
                                        <p:tgtEl>
                                          <p:spTgt spid="3">
                                            <p:txEl>
                                              <p:pRg st="8" end="8"/>
                                            </p:txEl>
                                          </p:spTgt>
                                        </p:tgtEl>
                                      </p:cBhvr>
                                    </p:animEffect>
                                    <p:anim calcmode="lin" valueType="num">
                                      <p:cBhvr>
                                        <p:cTn id="6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Effect transition="in" filter="fade">
                                      <p:cBhvr>
                                        <p:cTn id="73" dur="1000"/>
                                        <p:tgtEl>
                                          <p:spTgt spid="3">
                                            <p:txEl>
                                              <p:pRg st="9" end="9"/>
                                            </p:txEl>
                                          </p:spTgt>
                                        </p:tgtEl>
                                      </p:cBhvr>
                                    </p:animEffect>
                                    <p:anim calcmode="lin" valueType="num">
                                      <p:cBhvr>
                                        <p:cTn id="7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wheel(1)">
                                      <p:cBhvr>
                                        <p:cTn id="8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D3BC-4BAD-8FF0-4C3F-79EC9FD63238}"/>
              </a:ext>
            </a:extLst>
          </p:cNvPr>
          <p:cNvSpPr>
            <a:spLocks noGrp="1"/>
          </p:cNvSpPr>
          <p:nvPr>
            <p:ph type="title"/>
          </p:nvPr>
        </p:nvSpPr>
        <p:spPr>
          <a:xfrm>
            <a:off x="838200" y="-196645"/>
            <a:ext cx="10515600" cy="1201679"/>
          </a:xfrm>
        </p:spPr>
        <p:txBody>
          <a:bodyPr>
            <a:normAutofit/>
          </a:bodyPr>
          <a:lstStyle/>
          <a:p>
            <a:pPr algn="ctr"/>
            <a:r>
              <a:rPr lang="en-IN" sz="4000" b="1" dirty="0">
                <a:solidFill>
                  <a:srgbClr val="C00000"/>
                </a:solidFill>
              </a:rPr>
              <a:t>Creating a Time Series Data</a:t>
            </a:r>
          </a:p>
        </p:txBody>
      </p:sp>
      <p:pic>
        <p:nvPicPr>
          <p:cNvPr id="6" name="Content Placeholder 5">
            <a:extLst>
              <a:ext uri="{FF2B5EF4-FFF2-40B4-BE49-F238E27FC236}">
                <a16:creationId xmlns:a16="http://schemas.microsoft.com/office/drawing/2014/main" id="{DF945626-0815-E3A7-7464-93B97702BCAB}"/>
              </a:ext>
            </a:extLst>
          </p:cNvPr>
          <p:cNvPicPr>
            <a:picLocks noGrp="1" noChangeAspect="1"/>
          </p:cNvPicPr>
          <p:nvPr>
            <p:ph idx="1"/>
          </p:nvPr>
        </p:nvPicPr>
        <p:blipFill>
          <a:blip r:embed="rId2"/>
          <a:stretch>
            <a:fillRect/>
          </a:stretch>
        </p:blipFill>
        <p:spPr>
          <a:xfrm>
            <a:off x="525606" y="616009"/>
            <a:ext cx="11489414" cy="6119464"/>
          </a:xfrm>
        </p:spPr>
      </p:pic>
      <p:sp>
        <p:nvSpPr>
          <p:cNvPr id="4" name="Rectangle 3">
            <a:extLst>
              <a:ext uri="{FF2B5EF4-FFF2-40B4-BE49-F238E27FC236}">
                <a16:creationId xmlns:a16="http://schemas.microsoft.com/office/drawing/2014/main" id="{DC3BCAED-6A7D-E64D-3648-614516F1BA38}"/>
              </a:ext>
            </a:extLst>
          </p:cNvPr>
          <p:cNvSpPr/>
          <p:nvPr/>
        </p:nvSpPr>
        <p:spPr>
          <a:xfrm>
            <a:off x="3003755" y="122527"/>
            <a:ext cx="6184490" cy="493482"/>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600" b="1" dirty="0">
              <a:solidFill>
                <a:srgbClr val="C00000"/>
              </a:solidFill>
            </a:endParaRPr>
          </a:p>
        </p:txBody>
      </p:sp>
    </p:spTree>
    <p:extLst>
      <p:ext uri="{BB962C8B-B14F-4D97-AF65-F5344CB8AC3E}">
        <p14:creationId xmlns:p14="http://schemas.microsoft.com/office/powerpoint/2010/main" val="240971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Depth">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1657</TotalTime>
  <Words>648</Words>
  <Application>Microsoft Office PowerPoint</Application>
  <PresentationFormat>Widescreen</PresentationFormat>
  <Paragraphs>44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system-ui</vt:lpstr>
      <vt:lpstr>Depth</vt:lpstr>
      <vt:lpstr>Working with Dates</vt:lpstr>
      <vt:lpstr>datetime.datetime, pd.Timestamp  &amp;  pd.DatetimeIndex</vt:lpstr>
      <vt:lpstr>pd.to_datetime()</vt:lpstr>
      <vt:lpstr>Different Formats of Dates </vt:lpstr>
      <vt:lpstr>Handle Errors in pd.to_datetime()</vt:lpstr>
      <vt:lpstr>Dealing with Time Zones</vt:lpstr>
      <vt:lpstr>DatetimeIndex Functions</vt:lpstr>
      <vt:lpstr>pandas.date_range()</vt:lpstr>
      <vt:lpstr>Creating a Time Series Data</vt:lpstr>
      <vt:lpstr>pd.Period object</vt:lpstr>
      <vt:lpstr>Pandas.PeriodIndex object with pd.period_range()</vt:lpstr>
      <vt:lpstr>Key attributes of pd.Period and pd.PeriodIndex object</vt:lpstr>
      <vt:lpstr>to_period(freq)</vt:lpstr>
      <vt:lpstr>to_timestamp()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Binayak Basu</dc:creator>
  <cp:lastModifiedBy>Binayak Basu</cp:lastModifiedBy>
  <cp:revision>3</cp:revision>
  <dcterms:created xsi:type="dcterms:W3CDTF">2024-10-02T05:02:14Z</dcterms:created>
  <dcterms:modified xsi:type="dcterms:W3CDTF">2024-10-27T12:13:16Z</dcterms:modified>
</cp:coreProperties>
</file>